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  <p:sldId id="263" r:id="rId3"/>
    <p:sldId id="257" r:id="rId4"/>
    <p:sldId id="264" r:id="rId5"/>
    <p:sldId id="266" r:id="rId6"/>
    <p:sldId id="259" r:id="rId7"/>
    <p:sldId id="260" r:id="rId8"/>
    <p:sldId id="269" r:id="rId9"/>
    <p:sldId id="286" r:id="rId10"/>
    <p:sldId id="285" r:id="rId11"/>
    <p:sldId id="261" r:id="rId12"/>
    <p:sldId id="262" r:id="rId13"/>
    <p:sldId id="267" r:id="rId14"/>
    <p:sldId id="271" r:id="rId15"/>
    <p:sldId id="268" r:id="rId16"/>
    <p:sldId id="272" r:id="rId17"/>
    <p:sldId id="274" r:id="rId18"/>
    <p:sldId id="270" r:id="rId19"/>
    <p:sldId id="287" r:id="rId20"/>
    <p:sldId id="275" r:id="rId21"/>
    <p:sldId id="281" r:id="rId22"/>
    <p:sldId id="276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582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471569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1"/>
                </a:solidFill>
              </a:rPr>
              <a:t>ITP: new drugs &amp; immune </a:t>
            </a:r>
            <a:r>
              <a:rPr lang="en-US" sz="4800" b="1" dirty="0" smtClean="0">
                <a:solidFill>
                  <a:schemeClr val="accent1"/>
                </a:solidFill>
              </a:rPr>
              <a:t>insight</a:t>
            </a:r>
            <a:br>
              <a:rPr lang="en-US" sz="4800" b="1" dirty="0" smtClean="0">
                <a:solidFill>
                  <a:schemeClr val="accent1"/>
                </a:solidFill>
              </a:rPr>
            </a:br>
            <a:r>
              <a:rPr lang="en-US" sz="4800" b="1" dirty="0" smtClean="0">
                <a:solidFill>
                  <a:schemeClr val="accent1"/>
                </a:solidFill>
              </a:rPr>
              <a:t>EHA 2025</a:t>
            </a:r>
            <a:endParaRPr lang="en-US" sz="4800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38" y="0"/>
            <a:ext cx="2060122" cy="20639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0663" y="4558937"/>
            <a:ext cx="5408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Dr.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Aya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</a:rPr>
              <a:t>Alsyaleh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Hematologist</a:t>
            </a:r>
          </a:p>
          <a:p>
            <a:pPr algn="ctr"/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Damascus hospital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2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Most </a:t>
            </a:r>
            <a:r>
              <a:rPr lang="en-US" sz="3200" b="1" dirty="0">
                <a:solidFill>
                  <a:schemeClr val="accent1"/>
                </a:solidFill>
              </a:rPr>
              <a:t>patients who achieved or maintained PC response at each threshold did not experience any loss of response: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674" y="1946366"/>
            <a:ext cx="8699863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Results from the Phase 3b Multicenter, Randomized, Double-Blind, Placebo (PBO)-controlled, Parallel-group Trial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" y="1828800"/>
            <a:ext cx="1174350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49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325185"/>
            <a:ext cx="7524205" cy="2836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743" y="3712655"/>
            <a:ext cx="7393576" cy="304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THROMBOTIC </a:t>
            </a:r>
            <a:r>
              <a:rPr lang="en-US" sz="3600" b="1" dirty="0">
                <a:solidFill>
                  <a:schemeClr val="accent1"/>
                </a:solidFill>
              </a:rPr>
              <a:t>ADVERSE EVENTS IN PATIENTS RECEIVING TPO-RAs </a:t>
            </a:r>
            <a:r>
              <a:rPr lang="en-US" sz="3600" b="1" dirty="0" smtClean="0">
                <a:solidFill>
                  <a:schemeClr val="accent1"/>
                </a:solidFill>
              </a:rPr>
              <a:t>: </a:t>
            </a:r>
            <a:r>
              <a:rPr lang="en-US" sz="3600" b="1" dirty="0">
                <a:solidFill>
                  <a:schemeClr val="accent1"/>
                </a:solidFill>
              </a:rPr>
              <a:t>a</a:t>
            </a: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en-US" sz="3600" b="1" dirty="0">
                <a:solidFill>
                  <a:schemeClr val="accent1"/>
                </a:solidFill>
              </a:rPr>
              <a:t>EUROPEAN MULTICENTER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This study </a:t>
            </a:r>
            <a:r>
              <a:rPr lang="en-US" dirty="0"/>
              <a:t>included data from </a:t>
            </a:r>
            <a:r>
              <a:rPr lang="en-US" dirty="0">
                <a:solidFill>
                  <a:srgbClr val="00B050"/>
                </a:solidFill>
              </a:rPr>
              <a:t>267 patients who initiated TPO-RA therapy between January 2014 and December 2018 across 16 institutions in six European countries.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 </a:t>
            </a:r>
            <a:r>
              <a:rPr lang="en-US" dirty="0"/>
              <a:t>total of 417 TPO-RA treatment courses were analyzed, including 267 first-course, 113 second-, and 37 third-course TPO RA therapies.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Eltrombopag</a:t>
            </a:r>
            <a:r>
              <a:rPr lang="en-US" dirty="0" smtClean="0"/>
              <a:t> </a:t>
            </a:r>
            <a:r>
              <a:rPr lang="en-US" dirty="0"/>
              <a:t>was used in more treatment courses (258) than </a:t>
            </a:r>
            <a:r>
              <a:rPr lang="en-US" dirty="0" err="1"/>
              <a:t>romiplostim</a:t>
            </a:r>
            <a:r>
              <a:rPr lang="en-US" dirty="0"/>
              <a:t> (159), </a:t>
            </a:r>
            <a:r>
              <a:rPr lang="en-US" dirty="0">
                <a:solidFill>
                  <a:srgbClr val="00B050"/>
                </a:solidFill>
              </a:rPr>
              <a:t>and thrombotic event rates were similar: 7.2 and 7.7 events per 100 patient-years, respectively.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Among </a:t>
            </a:r>
            <a:r>
              <a:rPr lang="en-US" dirty="0"/>
              <a:t>the 35 vascular AEs observed in 31 patients, 51% were arterial and 49% were venous, including embolism and deep vein thrombosis.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3" y="248193"/>
            <a:ext cx="11286308" cy="63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8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Sustained response off treatment (SROT) after TPO-RAs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Following </a:t>
            </a:r>
            <a:r>
              <a:rPr lang="en-US" dirty="0"/>
              <a:t>TPO-RA discontinuation, </a:t>
            </a:r>
            <a:r>
              <a:rPr lang="en-US" dirty="0">
                <a:solidFill>
                  <a:srgbClr val="00B050"/>
                </a:solidFill>
              </a:rPr>
              <a:t>51.7% of first-course TPO-RA patients did not require additional ITP treatments, </a:t>
            </a:r>
            <a:r>
              <a:rPr lang="en-US" dirty="0"/>
              <a:t>compared to 40.3% of those treated in second- and 26.1% in third-course </a:t>
            </a:r>
            <a:r>
              <a:rPr lang="en-US" dirty="0" smtClean="0"/>
              <a:t>therapy </a:t>
            </a:r>
            <a:r>
              <a:rPr lang="en-US" dirty="0"/>
              <a:t>(median follow-up 66, 52.5, and 48 months, respectively).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Reintroduction </a:t>
            </a:r>
            <a:r>
              <a:rPr lang="en-US" dirty="0"/>
              <a:t>of TPO-RA was required in 28.0% of first-course patients, increasing to 34.8% in second-course and 37.5% in third-course TPO-RA cases.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 Notably</a:t>
            </a:r>
            <a:r>
              <a:rPr lang="en-US" dirty="0">
                <a:solidFill>
                  <a:srgbClr val="00B050"/>
                </a:solidFill>
              </a:rPr>
              <a:t>, patients who had received TPO-RA for over a year were significantly less likely to require reintroduction </a:t>
            </a:r>
            <a:r>
              <a:rPr lang="en-US" dirty="0"/>
              <a:t>than those treated for shorter durations (18.9% vs. 35.2%, p=0.045</a:t>
            </a:r>
            <a:r>
              <a:rPr lang="en-US" dirty="0" smtClean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Unlike platelet count at six months from TPO-RA initiation, which was a strong predictor of SROT, platelet count at diagnosis was inversely correlated with the likelihood of achieving SROT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53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B-cell-targeted </a:t>
            </a:r>
            <a:r>
              <a:rPr lang="en-US" sz="4400" b="1" dirty="0">
                <a:solidFill>
                  <a:schemeClr val="accent1"/>
                </a:solidFill>
              </a:rPr>
              <a:t>therapies and beyond in ITP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0" y="1838726"/>
            <a:ext cx="5562599" cy="50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4" y="195559"/>
            <a:ext cx="11685494" cy="628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4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86603"/>
            <a:ext cx="10845800" cy="1450757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</a:rPr>
              <a:t>C</a:t>
            </a:r>
            <a:r>
              <a:rPr lang="en-US" sz="4400" b="1" dirty="0" smtClean="0">
                <a:solidFill>
                  <a:schemeClr val="accent1"/>
                </a:solidFill>
              </a:rPr>
              <a:t>ombining </a:t>
            </a:r>
            <a:r>
              <a:rPr lang="en-US" sz="4400" b="1" dirty="0">
                <a:solidFill>
                  <a:schemeClr val="accent1"/>
                </a:solidFill>
              </a:rPr>
              <a:t>TPO-RAs </a:t>
            </a:r>
            <a:r>
              <a:rPr lang="en-US" sz="4400" b="1" dirty="0" smtClean="0">
                <a:solidFill>
                  <a:schemeClr val="accent1"/>
                </a:solidFill>
              </a:rPr>
              <a:t>+ </a:t>
            </a:r>
            <a:r>
              <a:rPr lang="en-US" sz="4400" b="1" dirty="0" err="1" smtClean="0">
                <a:solidFill>
                  <a:schemeClr val="accent1"/>
                </a:solidFill>
              </a:rPr>
              <a:t>immunosuppressants</a:t>
            </a:r>
            <a:r>
              <a:rPr lang="en-US" sz="44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7280" y="1845734"/>
            <a:ext cx="520192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T-cell–targeted </a:t>
            </a:r>
            <a:r>
              <a:rPr lang="en-US" sz="2400" dirty="0">
                <a:solidFill>
                  <a:srgbClr val="92D050"/>
                </a:solidFill>
              </a:rPr>
              <a:t>therapies such as MMF, </a:t>
            </a:r>
            <a:r>
              <a:rPr lang="en-US" sz="2400" dirty="0" smtClean="0">
                <a:solidFill>
                  <a:srgbClr val="92D050"/>
                </a:solidFill>
              </a:rPr>
              <a:t>have </a:t>
            </a:r>
            <a:r>
              <a:rPr lang="en-US" sz="2400" dirty="0">
                <a:solidFill>
                  <a:srgbClr val="92D050"/>
                </a:solidFill>
              </a:rPr>
              <a:t>response rates of 30–50</a:t>
            </a:r>
            <a:r>
              <a:rPr lang="en-US" sz="2400" dirty="0"/>
              <a:t>% and are often poorly </a:t>
            </a:r>
            <a:r>
              <a:rPr lang="en-US" sz="2400" dirty="0" smtClean="0"/>
              <a:t>tolerated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/>
              <a:t>CD8⁺ TEMRA cells are reduced in patients who respond to </a:t>
            </a:r>
            <a:r>
              <a:rPr lang="en-US" sz="2400" dirty="0" err="1"/>
              <a:t>eltrombopag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Eltrombopag</a:t>
            </a:r>
            <a:r>
              <a:rPr lang="en-US" sz="2400" dirty="0" smtClean="0"/>
              <a:t> is </a:t>
            </a:r>
            <a:r>
              <a:rPr lang="en-US" sz="2400" dirty="0"/>
              <a:t>a </a:t>
            </a:r>
            <a:r>
              <a:rPr lang="en-US" sz="2400" dirty="0">
                <a:solidFill>
                  <a:srgbClr val="92D050"/>
                </a:solidFill>
              </a:rPr>
              <a:t>potent iron </a:t>
            </a:r>
            <a:r>
              <a:rPr lang="en-US" sz="2400" dirty="0" err="1">
                <a:solidFill>
                  <a:srgbClr val="92D050"/>
                </a:solidFill>
              </a:rPr>
              <a:t>chelator</a:t>
            </a:r>
            <a:r>
              <a:rPr lang="en-US" sz="2400" dirty="0">
                <a:solidFill>
                  <a:srgbClr val="92D050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dirty="0" err="1"/>
              <a:t>shuttler</a:t>
            </a:r>
            <a:r>
              <a:rPr lang="en-US" sz="2400" dirty="0"/>
              <a:t> shown to exert anti-proliferative effects on leukemic cells and </a:t>
            </a:r>
            <a:r>
              <a:rPr lang="en-US" sz="2400" dirty="0">
                <a:solidFill>
                  <a:srgbClr val="92D050"/>
                </a:solidFill>
              </a:rPr>
              <a:t>inhibit proliferating CD8⁺ T </a:t>
            </a:r>
            <a:r>
              <a:rPr lang="en-US" sz="2400" dirty="0" smtClean="0">
                <a:solidFill>
                  <a:srgbClr val="92D050"/>
                </a:solidFill>
              </a:rPr>
              <a:t>cells</a:t>
            </a:r>
            <a:endParaRPr lang="en-US" sz="2400" dirty="0">
              <a:solidFill>
                <a:srgbClr val="92D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1955800"/>
            <a:ext cx="52705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64" y="0"/>
            <a:ext cx="80570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 ITP is a dynamic, evolving disease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79019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ITP </a:t>
            </a:r>
            <a:r>
              <a:rPr lang="en-US" sz="2400" dirty="0"/>
              <a:t>has a substantial impact on patients’ daily activities and emotional </a:t>
            </a:r>
            <a:r>
              <a:rPr lang="en-US" sz="2400" dirty="0" smtClean="0"/>
              <a:t>well-being</a:t>
            </a:r>
            <a:endParaRPr lang="ar-SY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 ITP </a:t>
            </a:r>
            <a:r>
              <a:rPr lang="en-US" sz="2400" dirty="0"/>
              <a:t>World Impact </a:t>
            </a:r>
            <a:r>
              <a:rPr lang="en-US" sz="2400" dirty="0" smtClean="0"/>
              <a:t>Survey, Physician </a:t>
            </a:r>
            <a:r>
              <a:rPr lang="en-US" sz="2400" dirty="0"/>
              <a:t>perspectives (N=472</a:t>
            </a:r>
            <a:r>
              <a:rPr lang="en-US" sz="2400" dirty="0" smtClean="0"/>
              <a:t>):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92D050"/>
                </a:solidFill>
              </a:rPr>
              <a:t>80</a:t>
            </a:r>
            <a:r>
              <a:rPr lang="en-US" sz="2400" dirty="0">
                <a:solidFill>
                  <a:srgbClr val="92D050"/>
                </a:solidFill>
              </a:rPr>
              <a:t>% </a:t>
            </a:r>
            <a:r>
              <a:rPr lang="en-US" sz="2400" dirty="0" smtClean="0">
                <a:solidFill>
                  <a:srgbClr val="92D050"/>
                </a:solidFill>
              </a:rPr>
              <a:t>reported </a:t>
            </a:r>
            <a:r>
              <a:rPr lang="en-US" sz="2400" dirty="0">
                <a:solidFill>
                  <a:srgbClr val="92D050"/>
                </a:solidFill>
              </a:rPr>
              <a:t>ITP symptoms reduced patient </a:t>
            </a:r>
            <a:r>
              <a:rPr lang="en-US" sz="2400" dirty="0" err="1" smtClean="0">
                <a:solidFill>
                  <a:srgbClr val="92D050"/>
                </a:solidFill>
              </a:rPr>
              <a:t>HRQoL</a:t>
            </a:r>
            <a:endParaRPr lang="en-US" sz="2400" dirty="0" smtClean="0">
              <a:solidFill>
                <a:srgbClr val="92D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ITP treatment goals aim to </a:t>
            </a:r>
            <a:r>
              <a:rPr lang="en-US" sz="2400" dirty="0" smtClean="0"/>
              <a:t>individualize </a:t>
            </a:r>
            <a:r>
              <a:rPr lang="en-US" sz="2400" dirty="0"/>
              <a:t>treatment,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prevent </a:t>
            </a:r>
            <a:r>
              <a:rPr lang="en-US" sz="2400" dirty="0"/>
              <a:t>severe bleeding, and improve </a:t>
            </a:r>
            <a:r>
              <a:rPr lang="en-US" sz="2400" dirty="0" err="1" smtClean="0"/>
              <a:t>HRQoL</a:t>
            </a:r>
            <a:endParaRPr lang="en-US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First-line treatments </a:t>
            </a:r>
            <a:r>
              <a:rPr lang="en-US" sz="2400" dirty="0" smtClean="0"/>
              <a:t>(Corticosteroids, </a:t>
            </a:r>
            <a:r>
              <a:rPr lang="en-US" sz="2400" dirty="0" err="1" smtClean="0"/>
              <a:t>IVIg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dirty="0"/>
              <a:t>are used for newly-diagnosed </a:t>
            </a:r>
            <a:r>
              <a:rPr lang="en-US" sz="2400" dirty="0" smtClean="0"/>
              <a:t>patients.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95" y="3199601"/>
            <a:ext cx="4658375" cy="37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</a:rPr>
              <a:t>Rilzabrutinib</a:t>
            </a:r>
            <a:r>
              <a:rPr lang="en-US" sz="3600" b="1" dirty="0">
                <a:solidFill>
                  <a:schemeClr val="accent1"/>
                </a:solidFill>
              </a:rPr>
              <a:t> </a:t>
            </a:r>
            <a:r>
              <a:rPr lang="en-US" sz="3600" b="1" dirty="0" smtClean="0">
                <a:solidFill>
                  <a:schemeClr val="accent1"/>
                </a:solidFill>
              </a:rPr>
              <a:t>: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a reversible covalent, highly selective </a:t>
            </a:r>
            <a:r>
              <a:rPr lang="en-US" dirty="0" err="1"/>
              <a:t>Bruton</a:t>
            </a:r>
            <a:r>
              <a:rPr lang="en-US" dirty="0"/>
              <a:t> tyrosine kinase inhibitor that acts through multi-immune modulation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ar-SY" dirty="0" smtClean="0"/>
              <a:t> </a:t>
            </a:r>
            <a:r>
              <a:rPr lang="en-US" b="1" dirty="0">
                <a:solidFill>
                  <a:srgbClr val="92D050"/>
                </a:solidFill>
              </a:rPr>
              <a:t>Paris, August 29, 2025</a:t>
            </a:r>
            <a:r>
              <a:rPr lang="en-US" dirty="0"/>
              <a:t> </a:t>
            </a:r>
            <a:r>
              <a:rPr lang="en-US" dirty="0" smtClean="0"/>
              <a:t>– FDA has </a:t>
            </a:r>
            <a:r>
              <a:rPr lang="en-US" dirty="0"/>
              <a:t>approved </a:t>
            </a:r>
            <a:r>
              <a:rPr lang="en-US" dirty="0" err="1">
                <a:solidFill>
                  <a:schemeClr val="accent1"/>
                </a:solidFill>
              </a:rPr>
              <a:t>Wayrilz</a:t>
            </a:r>
            <a:r>
              <a:rPr lang="en-US" dirty="0">
                <a:solidFill>
                  <a:schemeClr val="accent1"/>
                </a:solidFill>
              </a:rPr>
              <a:t> (</a:t>
            </a:r>
            <a:r>
              <a:rPr lang="en-US" dirty="0" err="1">
                <a:solidFill>
                  <a:schemeClr val="accent1"/>
                </a:solidFill>
              </a:rPr>
              <a:t>rilzabrutinib</a:t>
            </a:r>
            <a:r>
              <a:rPr lang="en-US" dirty="0">
                <a:solidFill>
                  <a:schemeClr val="accent1"/>
                </a:solidFill>
              </a:rPr>
              <a:t>) </a:t>
            </a:r>
            <a:r>
              <a:rPr lang="en-US" dirty="0"/>
              <a:t>for adults with persistent or chronic (ITP) </a:t>
            </a:r>
            <a:r>
              <a:rPr lang="en-US" dirty="0">
                <a:solidFill>
                  <a:schemeClr val="tx1"/>
                </a:solidFill>
              </a:rPr>
              <a:t>who have had an insufficient response to a previous treatment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 approval based on </a:t>
            </a:r>
            <a:r>
              <a:rPr lang="en-US" dirty="0">
                <a:solidFill>
                  <a:schemeClr val="accent1"/>
                </a:solidFill>
              </a:rPr>
              <a:t>Phase 3 LUNA3 study</a:t>
            </a:r>
          </a:p>
          <a:p>
            <a:pPr>
              <a:buFont typeface="Arial" panose="020B0604020202020204" pitchFamily="34" charset="0"/>
              <a:buChar char="•"/>
            </a:pPr>
            <a:endParaRPr lang="ar-SY" dirty="0" smtClean="0"/>
          </a:p>
        </p:txBody>
      </p:sp>
    </p:spTree>
    <p:extLst>
      <p:ext uri="{BB962C8B-B14F-4D97-AF65-F5344CB8AC3E}">
        <p14:creationId xmlns:p14="http://schemas.microsoft.com/office/powerpoint/2010/main" val="27171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Adult </a:t>
            </a:r>
            <a:r>
              <a:rPr lang="en-US" dirty="0"/>
              <a:t>patients with persistent or chronic ITP and severely low platelet counts (median of 15,000/</a:t>
            </a:r>
            <a:r>
              <a:rPr lang="en-US" dirty="0" err="1"/>
              <a:t>μL</a:t>
            </a:r>
            <a:r>
              <a:rPr lang="en-US" dirty="0"/>
              <a:t>) received </a:t>
            </a:r>
            <a:r>
              <a:rPr lang="en-US" dirty="0">
                <a:solidFill>
                  <a:srgbClr val="92D050"/>
                </a:solidFill>
              </a:rPr>
              <a:t>oral </a:t>
            </a:r>
            <a:r>
              <a:rPr lang="en-US" dirty="0" err="1">
                <a:solidFill>
                  <a:srgbClr val="92D050"/>
                </a:solidFill>
              </a:rPr>
              <a:t>rilzabrutinib</a:t>
            </a:r>
            <a:r>
              <a:rPr lang="en-US" dirty="0">
                <a:solidFill>
                  <a:srgbClr val="92D050"/>
                </a:solidFill>
              </a:rPr>
              <a:t> 400 mg twice a day (n=133) or placebo (n=69) for up to 24 weeks followed by 28 weeks of open-label period </a:t>
            </a:r>
            <a:r>
              <a:rPr lang="en-US" dirty="0" smtClean="0"/>
              <a:t>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primary endpoint of durable platelet response,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able </a:t>
            </a:r>
            <a:r>
              <a:rPr lang="en-US" dirty="0">
                <a:solidFill>
                  <a:srgbClr val="92D050"/>
                </a:solidFill>
              </a:rPr>
              <a:t>to achieve platelet counts at or above 50,000/</a:t>
            </a:r>
            <a:r>
              <a:rPr lang="en-US" dirty="0" err="1">
                <a:solidFill>
                  <a:srgbClr val="92D050"/>
                </a:solidFill>
              </a:rPr>
              <a:t>μL</a:t>
            </a:r>
            <a:r>
              <a:rPr lang="en-US" dirty="0">
                <a:solidFill>
                  <a:srgbClr val="92D050"/>
                </a:solidFill>
              </a:rPr>
              <a:t> for at least 8 out of the last 12 weeks of the </a:t>
            </a:r>
            <a:r>
              <a:rPr lang="en-US" dirty="0" smtClean="0">
                <a:solidFill>
                  <a:srgbClr val="92D050"/>
                </a:solidFill>
              </a:rPr>
              <a:t>blinded </a:t>
            </a:r>
            <a:r>
              <a:rPr lang="en-US" dirty="0">
                <a:solidFill>
                  <a:srgbClr val="92D050"/>
                </a:solidFill>
              </a:rPr>
              <a:t>treatment period in the absence of rescue therapy </a:t>
            </a:r>
            <a:r>
              <a:rPr lang="en-US" dirty="0"/>
              <a:t>was met in 23% (n=31) of patients receiving </a:t>
            </a:r>
            <a:r>
              <a:rPr lang="en-US" dirty="0" err="1"/>
              <a:t>rilzabrutinib</a:t>
            </a:r>
            <a:r>
              <a:rPr lang="en-US" dirty="0"/>
              <a:t> compared to 0% of patients on placebo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Patients </a:t>
            </a:r>
            <a:r>
              <a:rPr lang="en-US" dirty="0"/>
              <a:t>on </a:t>
            </a:r>
            <a:r>
              <a:rPr lang="en-US" dirty="0" err="1"/>
              <a:t>rilzabrutinib</a:t>
            </a:r>
            <a:r>
              <a:rPr lang="en-US" dirty="0"/>
              <a:t> were approximately </a:t>
            </a:r>
            <a:r>
              <a:rPr lang="en-US" dirty="0">
                <a:solidFill>
                  <a:srgbClr val="92D050"/>
                </a:solidFill>
              </a:rPr>
              <a:t>three times </a:t>
            </a:r>
            <a:r>
              <a:rPr lang="en-US" dirty="0"/>
              <a:t>more likely to achieve a platelet response than patients on placebo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Among </a:t>
            </a:r>
            <a:r>
              <a:rPr lang="en-US" dirty="0"/>
              <a:t>responders on </a:t>
            </a:r>
            <a:r>
              <a:rPr lang="en-US" dirty="0" err="1"/>
              <a:t>rilzabrutinib</a:t>
            </a:r>
            <a:r>
              <a:rPr lang="en-US" dirty="0"/>
              <a:t>, </a:t>
            </a:r>
            <a:r>
              <a:rPr lang="en-US" dirty="0">
                <a:solidFill>
                  <a:srgbClr val="92D050"/>
                </a:solidFill>
              </a:rPr>
              <a:t>median time to response was 15 days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Rilzabrutinib</a:t>
            </a:r>
            <a:r>
              <a:rPr lang="en-US" dirty="0" smtClean="0"/>
              <a:t> </a:t>
            </a:r>
            <a:r>
              <a:rPr lang="en-US" dirty="0"/>
              <a:t>significantly </a:t>
            </a:r>
            <a:r>
              <a:rPr lang="en-US" dirty="0">
                <a:solidFill>
                  <a:srgbClr val="92D050"/>
                </a:solidFill>
              </a:rPr>
              <a:t>reduced the need for rescue therapy by 52% </a:t>
            </a:r>
            <a:r>
              <a:rPr lang="en-US" dirty="0"/>
              <a:t>compared to placebo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</a:rPr>
              <a:t>Phase </a:t>
            </a:r>
            <a:r>
              <a:rPr lang="en-US" sz="3600" b="1" dirty="0">
                <a:solidFill>
                  <a:schemeClr val="accent1"/>
                </a:solidFill>
              </a:rPr>
              <a:t>3 LUNA3 </a:t>
            </a:r>
            <a:r>
              <a:rPr lang="en-US" sz="3600" b="1" dirty="0" smtClean="0">
                <a:solidFill>
                  <a:schemeClr val="accent1"/>
                </a:solidFill>
              </a:rPr>
              <a:t>study: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0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Long term extension period </a:t>
            </a:r>
            <a:r>
              <a:rPr lang="en-US" sz="4000" b="1" dirty="0" smtClean="0">
                <a:solidFill>
                  <a:schemeClr val="accent1"/>
                </a:solidFill>
              </a:rPr>
              <a:t>(LTE) </a:t>
            </a:r>
            <a:r>
              <a:rPr lang="en-US" sz="4000" b="1" dirty="0" smtClean="0">
                <a:solidFill>
                  <a:schemeClr val="accent1"/>
                </a:solidFill>
              </a:rPr>
              <a:t>with </a:t>
            </a:r>
            <a:r>
              <a:rPr lang="en-US" sz="4000" b="1" dirty="0" err="1" smtClean="0">
                <a:solidFill>
                  <a:schemeClr val="accent1"/>
                </a:solidFill>
              </a:rPr>
              <a:t>Rilzabrtinib</a:t>
            </a:r>
            <a:r>
              <a:rPr lang="en-US" sz="4000" b="1" dirty="0" smtClean="0">
                <a:solidFill>
                  <a:schemeClr val="accent1"/>
                </a:solidFill>
              </a:rPr>
              <a:t> in adults: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At baseline, </a:t>
            </a:r>
            <a:r>
              <a:rPr lang="en-US" dirty="0">
                <a:solidFill>
                  <a:srgbClr val="92D050"/>
                </a:solidFill>
              </a:rPr>
              <a:t>these 69 LTE patients </a:t>
            </a:r>
            <a:r>
              <a:rPr lang="en-US" dirty="0"/>
              <a:t>had a median age of 52 </a:t>
            </a:r>
            <a:r>
              <a:rPr lang="en-US" dirty="0" smtClean="0"/>
              <a:t>years, </a:t>
            </a:r>
            <a:r>
              <a:rPr lang="en-US" dirty="0"/>
              <a:t>73% were female, median duration of ITP was 9.6 </a:t>
            </a:r>
            <a:r>
              <a:rPr lang="en-US" dirty="0" smtClean="0"/>
              <a:t>years, </a:t>
            </a:r>
            <a:r>
              <a:rPr lang="en-US" dirty="0" smtClean="0">
                <a:solidFill>
                  <a:srgbClr val="92D050"/>
                </a:solidFill>
              </a:rPr>
              <a:t>median </a:t>
            </a:r>
            <a:r>
              <a:rPr lang="en-US" dirty="0">
                <a:solidFill>
                  <a:srgbClr val="92D050"/>
                </a:solidFill>
              </a:rPr>
              <a:t>of 4 unique prior therapies </a:t>
            </a:r>
            <a:r>
              <a:rPr lang="en-US" dirty="0" smtClean="0">
                <a:solidFill>
                  <a:srgbClr val="92D050"/>
                </a:solidFill>
              </a:rPr>
              <a:t>(26</a:t>
            </a:r>
            <a:r>
              <a:rPr lang="en-US" dirty="0">
                <a:solidFill>
                  <a:srgbClr val="92D050"/>
                </a:solidFill>
              </a:rPr>
              <a:t>% </a:t>
            </a:r>
            <a:r>
              <a:rPr lang="en-US" dirty="0" err="1">
                <a:solidFill>
                  <a:srgbClr val="92D050"/>
                </a:solidFill>
              </a:rPr>
              <a:t>splenectomized</a:t>
            </a:r>
            <a:r>
              <a:rPr lang="en-US" dirty="0" smtClean="0">
                <a:solidFill>
                  <a:srgbClr val="92D050"/>
                </a:solidFill>
              </a:rPr>
              <a:t>).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Median </a:t>
            </a:r>
            <a:r>
              <a:rPr lang="en-US" dirty="0"/>
              <a:t>platelet count at LTE entry was </a:t>
            </a:r>
            <a:r>
              <a:rPr lang="en-US" dirty="0" smtClean="0"/>
              <a:t>113/</a:t>
            </a:r>
            <a:r>
              <a:rPr lang="en-US" dirty="0" err="1" smtClean="0"/>
              <a:t>μL</a:t>
            </a:r>
            <a:r>
              <a:rPr lang="en-US" dirty="0" smtClean="0"/>
              <a:t> and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median platelet counts ranged from </a:t>
            </a:r>
            <a:r>
              <a:rPr lang="en-US" dirty="0" smtClean="0">
                <a:solidFill>
                  <a:srgbClr val="92D050"/>
                </a:solidFill>
              </a:rPr>
              <a:t>84-136</a:t>
            </a:r>
            <a:r>
              <a:rPr lang="en-US" dirty="0">
                <a:solidFill>
                  <a:srgbClr val="92D050"/>
                </a:solidFill>
              </a:rPr>
              <a:t>/</a:t>
            </a:r>
            <a:r>
              <a:rPr lang="en-US" dirty="0" err="1">
                <a:solidFill>
                  <a:srgbClr val="92D050"/>
                </a:solidFill>
              </a:rPr>
              <a:t>μL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>
                <a:solidFill>
                  <a:srgbClr val="92D050"/>
                </a:solidFill>
              </a:rPr>
              <a:t>for the first 12 months of the LTE</a:t>
            </a:r>
            <a:r>
              <a:rPr lang="en-US" dirty="0"/>
              <a:t> 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92D050"/>
                </a:solidFill>
              </a:rPr>
              <a:t> Complete response (platelet count ≥</a:t>
            </a:r>
            <a:r>
              <a:rPr lang="en-US" dirty="0" smtClean="0">
                <a:solidFill>
                  <a:srgbClr val="92D050"/>
                </a:solidFill>
              </a:rPr>
              <a:t>100</a:t>
            </a:r>
            <a:r>
              <a:rPr lang="en-US" dirty="0">
                <a:solidFill>
                  <a:srgbClr val="92D050"/>
                </a:solidFill>
              </a:rPr>
              <a:t>/</a:t>
            </a:r>
            <a:r>
              <a:rPr lang="en-US" dirty="0" err="1">
                <a:solidFill>
                  <a:srgbClr val="92D050"/>
                </a:solidFill>
              </a:rPr>
              <a:t>μL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smtClean="0">
                <a:solidFill>
                  <a:srgbClr val="92D050"/>
                </a:solidFill>
              </a:rPr>
              <a:t>) </a:t>
            </a:r>
            <a:r>
              <a:rPr lang="en-US" dirty="0">
                <a:solidFill>
                  <a:srgbClr val="92D050"/>
                </a:solidFill>
              </a:rPr>
              <a:t>was achieved in 37 (54%) </a:t>
            </a:r>
            <a:r>
              <a:rPr lang="en-US" dirty="0" smtClean="0">
                <a:solidFill>
                  <a:srgbClr val="92D050"/>
                </a:solidFill>
              </a:rPr>
              <a:t>LTE patients</a:t>
            </a:r>
            <a:r>
              <a:rPr lang="en-US" dirty="0"/>
              <a:t>. </a:t>
            </a:r>
            <a:r>
              <a:rPr lang="en-US" dirty="0" err="1"/>
              <a:t>Rilzabrutinib</a:t>
            </a:r>
            <a:r>
              <a:rPr lang="en-US" dirty="0"/>
              <a:t> treatment during the LTE further </a:t>
            </a:r>
            <a:r>
              <a:rPr lang="en-US" dirty="0">
                <a:solidFill>
                  <a:srgbClr val="92D050"/>
                </a:solidFill>
              </a:rPr>
              <a:t>improved physical fatigue </a:t>
            </a:r>
            <a:r>
              <a:rPr lang="en-US" dirty="0" smtClean="0">
                <a:solidFill>
                  <a:srgbClr val="92D050"/>
                </a:solidFill>
              </a:rPr>
              <a:t>and </a:t>
            </a:r>
            <a:r>
              <a:rPr lang="en-US" dirty="0">
                <a:solidFill>
                  <a:srgbClr val="92D050"/>
                </a:solidFill>
              </a:rPr>
              <a:t>bleeding score</a:t>
            </a:r>
            <a:r>
              <a:rPr lang="en-US" dirty="0"/>
              <a:t> </a:t>
            </a:r>
            <a:r>
              <a:rPr lang="en-US" dirty="0" smtClean="0"/>
              <a:t>based </a:t>
            </a:r>
            <a:r>
              <a:rPr lang="en-US" dirty="0"/>
              <a:t>on mean changes from baseline.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Of </a:t>
            </a:r>
            <a:r>
              <a:rPr lang="en-US" dirty="0"/>
              <a:t>47 (68%) patients receiving concomitant ITP medication during the LTE, 11/47 </a:t>
            </a:r>
            <a:r>
              <a:rPr lang="en-US" dirty="0">
                <a:solidFill>
                  <a:srgbClr val="92D050"/>
                </a:solidFill>
              </a:rPr>
              <a:t>(23%) discontinued concomitant medication and remained on </a:t>
            </a:r>
            <a:r>
              <a:rPr lang="en-US" dirty="0" err="1">
                <a:solidFill>
                  <a:srgbClr val="92D050"/>
                </a:solidFill>
              </a:rPr>
              <a:t>rilzabrutinib</a:t>
            </a:r>
            <a:r>
              <a:rPr lang="en-US" dirty="0">
                <a:solidFill>
                  <a:srgbClr val="92D050"/>
                </a:solidFill>
              </a:rPr>
              <a:t> monotherapy</a:t>
            </a:r>
            <a:r>
              <a:rPr lang="en-US" dirty="0"/>
              <a:t>, 16/34 (47%) decreased CS dose &gt;50% from baseline, and 15/27 (56%) reduced their dose or stopped TPO-RA from baseline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All treatment-related AEs were G1 or G2,</a:t>
            </a:r>
            <a:r>
              <a:rPr lang="en-US" dirty="0"/>
              <a:t> nausea (7%), diarrhea (4</a:t>
            </a:r>
            <a:r>
              <a:rPr lang="en-US" dirty="0" smtClean="0"/>
              <a:t>%),upper </a:t>
            </a:r>
            <a:r>
              <a:rPr lang="en-US" dirty="0"/>
              <a:t>abdominal </a:t>
            </a:r>
            <a:r>
              <a:rPr lang="en-US" dirty="0" smtClean="0"/>
              <a:t>pain(2</a:t>
            </a:r>
            <a:r>
              <a:rPr lang="en-US" dirty="0"/>
              <a:t>%)</a:t>
            </a:r>
            <a:r>
              <a:rPr lang="en-US" dirty="0" smtClean="0"/>
              <a:t> </a:t>
            </a:r>
            <a:endParaRPr lang="ar-SY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03300" y="287973"/>
            <a:ext cx="10058400" cy="144938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chemeClr val="accent1"/>
                </a:solidFill>
              </a:rPr>
              <a:t>Thank you</a:t>
            </a:r>
            <a:endParaRPr lang="en-US" sz="5400" b="1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44" y="1737360"/>
            <a:ext cx="553147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What </a:t>
            </a:r>
            <a:r>
              <a:rPr lang="en-US" b="1" dirty="0">
                <a:solidFill>
                  <a:schemeClr val="accent1"/>
                </a:solidFill>
              </a:rPr>
              <a:t>is ITP?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133600" y="1846263"/>
            <a:ext cx="10058400" cy="4022725"/>
          </a:xfrm>
        </p:spPr>
        <p:txBody>
          <a:bodyPr/>
          <a:lstStyle/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pic>
        <p:nvPicPr>
          <p:cNvPr id="6" name="Picture 5" descr="2025-06-11_EHA Sobi_ITP Symposium Showreel.pdf and 6 more pages - Profile 1 - Microsoft​ Edg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9" t="24261" r="12803" b="9080"/>
          <a:stretch/>
        </p:blipFill>
        <p:spPr>
          <a:xfrm>
            <a:off x="2566851" y="1763486"/>
            <a:ext cx="7119257" cy="5473336"/>
          </a:xfrm>
          <a:prstGeom prst="rect">
            <a:avLst/>
          </a:prstGeom>
          <a:solidFill>
            <a:schemeClr val="bg2"/>
          </a:solidFill>
          <a:ln w="6350">
            <a:solidFill>
              <a:srgbClr val="BD582C"/>
            </a:solidFill>
          </a:ln>
        </p:spPr>
      </p:pic>
    </p:spTree>
    <p:extLst>
      <p:ext uri="{BB962C8B-B14F-4D97-AF65-F5344CB8AC3E}">
        <p14:creationId xmlns:p14="http://schemas.microsoft.com/office/powerpoint/2010/main" val="148854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35" y="1737360"/>
            <a:ext cx="10488489" cy="48012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ITP treatment strategies </a:t>
            </a:r>
          </a:p>
        </p:txBody>
      </p:sp>
    </p:spTree>
    <p:extLst>
      <p:ext uri="{BB962C8B-B14F-4D97-AF65-F5344CB8AC3E}">
        <p14:creationId xmlns:p14="http://schemas.microsoft.com/office/powerpoint/2010/main" val="26266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345783" cy="1450757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When, why, and how to treat after first-line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Second-line </a:t>
            </a:r>
            <a:r>
              <a:rPr lang="en-US" sz="2400" dirty="0">
                <a:solidFill>
                  <a:schemeClr val="tx1"/>
                </a:solidFill>
              </a:rPr>
              <a:t>treatments are intended for patients who are refractory to first-line </a:t>
            </a:r>
            <a:r>
              <a:rPr lang="en-US" sz="2400" dirty="0" smtClean="0">
                <a:solidFill>
                  <a:schemeClr val="tx1"/>
                </a:solidFill>
              </a:rPr>
              <a:t>therapy or </a:t>
            </a:r>
            <a:r>
              <a:rPr lang="en-US" sz="2400" dirty="0">
                <a:solidFill>
                  <a:schemeClr val="tx1"/>
                </a:solidFill>
              </a:rPr>
              <a:t>who have </a:t>
            </a:r>
            <a:r>
              <a:rPr lang="en-US" sz="2400" dirty="0" smtClean="0">
                <a:solidFill>
                  <a:schemeClr val="tx1"/>
                </a:solidFill>
              </a:rPr>
              <a:t>persistent or chronic ITP.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Limited guidance in guidelines on selection of second-line treatment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RWE: Early switch to TPO-RAs can improve long-term clinical </a:t>
            </a:r>
            <a:r>
              <a:rPr lang="en-US" sz="2400" dirty="0" smtClean="0">
                <a:solidFill>
                  <a:schemeClr val="accent1"/>
                </a:solidFill>
              </a:rPr>
              <a:t>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These </a:t>
            </a:r>
            <a:r>
              <a:rPr lang="en-US" sz="2400" dirty="0"/>
              <a:t>agents are highly effective, with overall response rates of</a:t>
            </a:r>
            <a:r>
              <a:rPr lang="en-US" sz="2400" dirty="0">
                <a:solidFill>
                  <a:srgbClr val="00B050"/>
                </a:solidFill>
              </a:rPr>
              <a:t> approximately 75% and durable responses in about 65% of </a:t>
            </a:r>
            <a:r>
              <a:rPr lang="en-US" sz="2400" dirty="0" smtClean="0">
                <a:solidFill>
                  <a:srgbClr val="00B050"/>
                </a:solidFill>
              </a:rPr>
              <a:t>patients</a:t>
            </a:r>
            <a:endParaRPr lang="en-US" sz="2400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Up to</a:t>
            </a:r>
            <a:r>
              <a:rPr lang="en-US" sz="2400" dirty="0" smtClean="0">
                <a:solidFill>
                  <a:srgbClr val="00B050"/>
                </a:solidFill>
              </a:rPr>
              <a:t> 30% of patients with ITP maintain a sustained response </a:t>
            </a:r>
            <a:r>
              <a:rPr lang="en-US" sz="2400" dirty="0" smtClean="0">
                <a:solidFill>
                  <a:schemeClr val="tx1"/>
                </a:solidFill>
              </a:rPr>
              <a:t>after TPO-RA dose reduction or discontinuation.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Approximately 15% of patients do not have a durable response after 3 lines of therapy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5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548641"/>
            <a:ext cx="9048750" cy="55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711543" cy="1450757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 TPO-RAs: </a:t>
            </a:r>
            <a:r>
              <a:rPr lang="en-US" sz="4000" b="1" dirty="0" err="1" smtClean="0">
                <a:solidFill>
                  <a:schemeClr val="accent1"/>
                </a:solidFill>
              </a:rPr>
              <a:t>Eltrombopag</a:t>
            </a:r>
            <a:r>
              <a:rPr lang="en-US" sz="4000" b="1" dirty="0" smtClean="0">
                <a:solidFill>
                  <a:schemeClr val="accent1"/>
                </a:solidFill>
              </a:rPr>
              <a:t> ,</a:t>
            </a:r>
            <a:r>
              <a:rPr lang="en-US" sz="4000" b="1" dirty="0" err="1" smtClean="0">
                <a:solidFill>
                  <a:schemeClr val="accent1"/>
                </a:solidFill>
              </a:rPr>
              <a:t>Romiplostim</a:t>
            </a:r>
            <a:r>
              <a:rPr lang="en-US" sz="4000" b="1" dirty="0">
                <a:solidFill>
                  <a:schemeClr val="accent1"/>
                </a:solidFill>
              </a:rPr>
              <a:t>, </a:t>
            </a:r>
            <a:r>
              <a:rPr lang="en-US" sz="4000" b="1" dirty="0" err="1" smtClean="0">
                <a:solidFill>
                  <a:schemeClr val="accent1"/>
                </a:solidFill>
              </a:rPr>
              <a:t>Avatrombopag</a:t>
            </a:r>
            <a:r>
              <a:rPr lang="en-US" sz="4000" b="1" dirty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Choice is based on efficacy, safety profile, patient preference and comfort/supervision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30" y="2235201"/>
            <a:ext cx="53467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Real-World Outcomes of </a:t>
            </a:r>
            <a:r>
              <a:rPr lang="en-US" sz="3200" b="1" dirty="0" err="1">
                <a:solidFill>
                  <a:schemeClr val="accent1"/>
                </a:solidFill>
              </a:rPr>
              <a:t>Avatrombopag</a:t>
            </a:r>
            <a:r>
              <a:rPr lang="en-US" sz="3200" b="1" dirty="0">
                <a:solidFill>
                  <a:schemeClr val="accent1"/>
                </a:solidFill>
              </a:rPr>
              <a:t> Treatment in Primary </a:t>
            </a:r>
            <a:r>
              <a:rPr lang="en-US" sz="3200" b="1" dirty="0" smtClean="0">
                <a:solidFill>
                  <a:schemeClr val="accent1"/>
                </a:solidFill>
              </a:rPr>
              <a:t>ITP Stratified </a:t>
            </a:r>
            <a:r>
              <a:rPr lang="en-US" sz="3200" b="1" dirty="0">
                <a:solidFill>
                  <a:schemeClr val="accent1"/>
                </a:solidFill>
              </a:rPr>
              <a:t>by Prior TPO-RA Exposure: Results of the REAL-AVA 2.0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review </a:t>
            </a:r>
            <a:r>
              <a:rPr lang="en-US" dirty="0"/>
              <a:t>study of adult patients with primary ITP who initiated AVA treatment between </a:t>
            </a:r>
            <a:r>
              <a:rPr lang="en-US" dirty="0">
                <a:solidFill>
                  <a:srgbClr val="92D050"/>
                </a:solidFill>
              </a:rPr>
              <a:t>July 1, 2019 and June 30, 2024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>
                <a:solidFill>
                  <a:srgbClr val="92D050"/>
                </a:solidFill>
              </a:rPr>
              <a:t>A </a:t>
            </a:r>
            <a:r>
              <a:rPr lang="en-US" dirty="0">
                <a:solidFill>
                  <a:srgbClr val="92D050"/>
                </a:solidFill>
              </a:rPr>
              <a:t>total of 177 patients from 11 US-based medical </a:t>
            </a:r>
            <a:r>
              <a:rPr lang="en-US" dirty="0" smtClean="0">
                <a:solidFill>
                  <a:srgbClr val="92D050"/>
                </a:solidFill>
              </a:rPr>
              <a:t>centers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Median time </a:t>
            </a:r>
            <a:r>
              <a:rPr lang="en-US" dirty="0"/>
              <a:t>from ITP diagnosis to index date was 2.2 </a:t>
            </a:r>
            <a:r>
              <a:rPr lang="en-US" dirty="0" smtClean="0"/>
              <a:t>years</a:t>
            </a:r>
            <a:r>
              <a:rPr lang="en-US" dirty="0"/>
              <a:t>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>
                <a:solidFill>
                  <a:schemeClr val="tx1"/>
                </a:solidFill>
              </a:rPr>
              <a:t>The median number of ITP treatments received prior to AVA initiation was 3.0.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Prior </a:t>
            </a:r>
            <a:r>
              <a:rPr lang="en-US" dirty="0"/>
              <a:t>to the index date, 90 patients (50.8%) had received </a:t>
            </a:r>
            <a:r>
              <a:rPr lang="en-US" dirty="0" err="1"/>
              <a:t>eltrombopag</a:t>
            </a:r>
            <a:r>
              <a:rPr lang="en-US" dirty="0"/>
              <a:t> and 66 (37.3%) had received </a:t>
            </a:r>
            <a:r>
              <a:rPr lang="en-US" dirty="0" err="1"/>
              <a:t>romiplostim</a:t>
            </a:r>
            <a:r>
              <a:rPr lang="en-US" dirty="0"/>
              <a:t>; 42 patients (23.7%) had been treated with both </a:t>
            </a:r>
            <a:r>
              <a:rPr lang="en-US" dirty="0" smtClean="0"/>
              <a:t>agents.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At </a:t>
            </a:r>
            <a:r>
              <a:rPr lang="en-US" dirty="0">
                <a:solidFill>
                  <a:schemeClr val="tx1"/>
                </a:solidFill>
              </a:rPr>
              <a:t>AVA initiation, 40 (22.6%) patients had a baseline PC &lt; 30k/µL, 84 (47.5%) had PC &lt; 50k/µL, and 137 (77.4%) had PC &lt; 100k/µL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92D050"/>
                </a:solidFill>
              </a:rPr>
              <a:t>Among </a:t>
            </a:r>
            <a:r>
              <a:rPr lang="en-US" dirty="0">
                <a:solidFill>
                  <a:srgbClr val="92D050"/>
                </a:solidFill>
              </a:rPr>
              <a:t>responders, duration of follow-up ranged from 19.2-20.7 months</a:t>
            </a:r>
            <a:r>
              <a:rPr lang="en-US" dirty="0"/>
              <a:t>, and </a:t>
            </a:r>
            <a:r>
              <a:rPr lang="en-US" dirty="0">
                <a:solidFill>
                  <a:srgbClr val="92D050"/>
                </a:solidFill>
              </a:rPr>
              <a:t>duration of AVA treatment ranged from 13.5-17.2 months </a:t>
            </a:r>
            <a:r>
              <a:rPr lang="en-US" dirty="0"/>
              <a:t>across response thresholds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Among </a:t>
            </a:r>
            <a:r>
              <a:rPr lang="en-US" dirty="0"/>
              <a:t>responders, </a:t>
            </a:r>
            <a:r>
              <a:rPr lang="en-US" dirty="0">
                <a:solidFill>
                  <a:srgbClr val="92D050"/>
                </a:solidFill>
              </a:rPr>
              <a:t>response was maintained for a median </a:t>
            </a:r>
            <a:r>
              <a:rPr lang="en-US" dirty="0" smtClean="0">
                <a:solidFill>
                  <a:srgbClr val="92D050"/>
                </a:solidFill>
              </a:rPr>
              <a:t>of </a:t>
            </a:r>
            <a:r>
              <a:rPr lang="en-US" dirty="0">
                <a:solidFill>
                  <a:srgbClr val="92D050"/>
                </a:solidFill>
              </a:rPr>
              <a:t>12.0 </a:t>
            </a:r>
            <a:r>
              <a:rPr lang="en-US" dirty="0" smtClean="0">
                <a:solidFill>
                  <a:srgbClr val="92D050"/>
                </a:solidFill>
              </a:rPr>
              <a:t>, </a:t>
            </a:r>
            <a:r>
              <a:rPr lang="en-US" dirty="0">
                <a:solidFill>
                  <a:srgbClr val="92D050"/>
                </a:solidFill>
              </a:rPr>
              <a:t>12.1 </a:t>
            </a:r>
            <a:r>
              <a:rPr lang="en-US" dirty="0" smtClean="0">
                <a:solidFill>
                  <a:srgbClr val="92D050"/>
                </a:solidFill>
              </a:rPr>
              <a:t>, </a:t>
            </a:r>
            <a:r>
              <a:rPr lang="en-US" dirty="0">
                <a:solidFill>
                  <a:srgbClr val="92D050"/>
                </a:solidFill>
              </a:rPr>
              <a:t>and 9.7 </a:t>
            </a:r>
            <a:r>
              <a:rPr lang="en-US" dirty="0" smtClean="0">
                <a:solidFill>
                  <a:srgbClr val="92D050"/>
                </a:solidFill>
              </a:rPr>
              <a:t>months</a:t>
            </a:r>
            <a:r>
              <a:rPr lang="en-US" dirty="0" smtClean="0"/>
              <a:t> </a:t>
            </a:r>
            <a:r>
              <a:rPr lang="en-US" dirty="0"/>
              <a:t>at the ≥30k/µL, ≥50k/µL, and ≥100k/µL thresholds, respectively.</a:t>
            </a:r>
            <a:endParaRPr lang="en-US" dirty="0">
              <a:solidFill>
                <a:srgbClr val="7030A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08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273540"/>
            <a:ext cx="10058400" cy="145075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AVA was associated with high rates of durable response across PC response thresholds, with a median response durability of 95.7% at PC≥30k/µL, 93.2% at PC ≥50k/µL and 75.5% at PC ≥100k/µL.</a:t>
            </a:r>
            <a:r>
              <a:rPr lang="ar-SY" sz="2400" b="1" dirty="0">
                <a:solidFill>
                  <a:schemeClr val="accent1"/>
                </a:solidFill>
              </a:rPr>
              <a:t/>
            </a:r>
            <a:br>
              <a:rPr lang="ar-SY" sz="2400" b="1" dirty="0">
                <a:solidFill>
                  <a:schemeClr val="accent1"/>
                </a:solidFill>
              </a:rPr>
            </a:b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75" y="1851755"/>
            <a:ext cx="5973009" cy="486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11981</TotalTime>
  <Words>1235</Words>
  <Application>Microsoft Office PowerPoint</Application>
  <PresentationFormat>Widescreen</PresentationFormat>
  <Paragraphs>73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Retrospect</vt:lpstr>
      <vt:lpstr>ITP: new drugs &amp; immune insight EHA 2025</vt:lpstr>
      <vt:lpstr> ITP is a dynamic, evolving disease </vt:lpstr>
      <vt:lpstr>What is ITP?</vt:lpstr>
      <vt:lpstr>ITP treatment strategies </vt:lpstr>
      <vt:lpstr>When, why, and how to treat after first-line</vt:lpstr>
      <vt:lpstr>PowerPoint Presentation</vt:lpstr>
      <vt:lpstr> TPO-RAs: Eltrombopag ,Romiplostim, Avatrombopag?</vt:lpstr>
      <vt:lpstr>Real-World Outcomes of Avatrombopag Treatment in Primary ITP Stratified by Prior TPO-RA Exposure: Results of the REAL-AVA 2.0 Study</vt:lpstr>
      <vt:lpstr>AVA was associated with high rates of durable response across PC response thresholds, with a median response durability of 95.7% at PC≥30k/µL, 93.2% at PC ≥50k/µL and 75.5% at PC ≥100k/µL. </vt:lpstr>
      <vt:lpstr>Most patients who achieved or maintained PC response at each threshold did not experience any loss of response: </vt:lpstr>
      <vt:lpstr>Results from the Phase 3b Multicenter, Randomized, Double-Blind, Placebo (PBO)-controlled, Parallel-group Trial</vt:lpstr>
      <vt:lpstr>PowerPoint Presentation</vt:lpstr>
      <vt:lpstr>THROMBOTIC ADVERSE EVENTS IN PATIENTS RECEIVING TPO-RAs : a EUROPEAN MULTICENTER STUDY</vt:lpstr>
      <vt:lpstr>PowerPoint Presentation</vt:lpstr>
      <vt:lpstr>Sustained response off treatment (SROT) after TPO-RAs</vt:lpstr>
      <vt:lpstr>B-cell-targeted therapies and beyond in ITP</vt:lpstr>
      <vt:lpstr>PowerPoint Presentation</vt:lpstr>
      <vt:lpstr>Combining TPO-RAs + immunosuppressants?</vt:lpstr>
      <vt:lpstr>PowerPoint Presentation</vt:lpstr>
      <vt:lpstr> Rilzabrutinib :</vt:lpstr>
      <vt:lpstr>Phase 3 LUNA3 study:</vt:lpstr>
      <vt:lpstr>Long term extension period (LTE) with Rilzabrtinib in adults:</vt:lpstr>
      <vt:lpstr>Thank you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69</cp:revision>
  <dcterms:created xsi:type="dcterms:W3CDTF">2025-11-24T18:29:15Z</dcterms:created>
  <dcterms:modified xsi:type="dcterms:W3CDTF">2025-12-04T22:54:50Z</dcterms:modified>
</cp:coreProperties>
</file>